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60" r:id="rId5"/>
    <p:sldId id="261" r:id="rId6"/>
    <p:sldId id="262" r:id="rId7"/>
    <p:sldId id="271" r:id="rId8"/>
    <p:sldId id="272" r:id="rId9"/>
    <p:sldId id="263" r:id="rId10"/>
    <p:sldId id="264" r:id="rId11"/>
    <p:sldId id="265" r:id="rId12"/>
    <p:sldId id="269" r:id="rId13"/>
    <p:sldId id="274" r:id="rId14"/>
    <p:sldId id="266" r:id="rId15"/>
    <p:sldId id="267" r:id="rId16"/>
    <p:sldId id="268" r:id="rId17"/>
    <p:sldId id="270"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200AD1-9056-4A6B-8F9F-3DB58D3C0E3F}" type="datetimeFigureOut">
              <a:rPr lang="en-CA" smtClean="0"/>
              <a:t>2020-10-25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23570010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00AD1-9056-4A6B-8F9F-3DB58D3C0E3F}" type="datetimeFigureOut">
              <a:rPr lang="en-CA" smtClean="0"/>
              <a:t>2020-10-25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2392997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00AD1-9056-4A6B-8F9F-3DB58D3C0E3F}" type="datetimeFigureOut">
              <a:rPr lang="en-CA" smtClean="0"/>
              <a:t>2020-10-25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1229172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00AD1-9056-4A6B-8F9F-3DB58D3C0E3F}" type="datetimeFigureOut">
              <a:rPr lang="en-CA" smtClean="0"/>
              <a:t>2020-10-25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3932443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200AD1-9056-4A6B-8F9F-3DB58D3C0E3F}" type="datetimeFigureOut">
              <a:rPr lang="en-CA" smtClean="0"/>
              <a:t>2020-10-25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2993442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6200AD1-9056-4A6B-8F9F-3DB58D3C0E3F}" type="datetimeFigureOut">
              <a:rPr lang="en-CA" smtClean="0"/>
              <a:t>2020-10-25</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380320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6200AD1-9056-4A6B-8F9F-3DB58D3C0E3F}" type="datetimeFigureOut">
              <a:rPr lang="en-CA" smtClean="0"/>
              <a:t>2020-10-25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4AFA90D-A6C8-4E2F-A43C-F8B24C33372A}" type="slidenum">
              <a:rPr lang="en-CA" smtClean="0"/>
              <a:t>‹#›</a:t>
            </a:fld>
            <a:endParaRPr lang="en-CA"/>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3750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00AD1-9056-4A6B-8F9F-3DB58D3C0E3F}" type="datetimeFigureOut">
              <a:rPr lang="en-CA" smtClean="0"/>
              <a:t>2020-10-25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1940273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00AD1-9056-4A6B-8F9F-3DB58D3C0E3F}" type="datetimeFigureOut">
              <a:rPr lang="en-CA" smtClean="0"/>
              <a:t>2020-10-25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429088076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6200AD1-9056-4A6B-8F9F-3DB58D3C0E3F}" type="datetimeFigureOut">
              <a:rPr lang="en-CA" smtClean="0"/>
              <a:t>2020-10-25</a:t>
            </a:fld>
            <a:endParaRPr lang="en-CA"/>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CA"/>
          </a:p>
        </p:txBody>
      </p:sp>
      <p:sp>
        <p:nvSpPr>
          <p:cNvPr id="11" name="Slide Number Placeholder 10"/>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31420375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6200AD1-9056-4A6B-8F9F-3DB58D3C0E3F}" type="datetimeFigureOut">
              <a:rPr lang="en-CA" smtClean="0"/>
              <a:t>2020-10-25</a:t>
            </a:fld>
            <a:endParaRPr lang="en-CA"/>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CA"/>
          </a:p>
        </p:txBody>
      </p:sp>
      <p:sp>
        <p:nvSpPr>
          <p:cNvPr id="10" name="Slide Number Placeholder 9"/>
          <p:cNvSpPr>
            <a:spLocks noGrp="1"/>
          </p:cNvSpPr>
          <p:nvPr>
            <p:ph type="sldNum" sz="quarter" idx="12"/>
          </p:nvPr>
        </p:nvSpPr>
        <p:spPr/>
        <p:txBody>
          <a:bodyPr/>
          <a:lstStyle/>
          <a:p>
            <a:fld id="{24AFA90D-A6C8-4E2F-A43C-F8B24C33372A}" type="slidenum">
              <a:rPr lang="en-CA" smtClean="0"/>
              <a:t>‹#›</a:t>
            </a:fld>
            <a:endParaRPr lang="en-CA"/>
          </a:p>
        </p:txBody>
      </p:sp>
    </p:spTree>
    <p:extLst>
      <p:ext uri="{BB962C8B-B14F-4D97-AF65-F5344CB8AC3E}">
        <p14:creationId xmlns:p14="http://schemas.microsoft.com/office/powerpoint/2010/main" val="3907782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6200AD1-9056-4A6B-8F9F-3DB58D3C0E3F}" type="datetimeFigureOut">
              <a:rPr lang="en-CA" smtClean="0"/>
              <a:t>2020-10-25</a:t>
            </a:fld>
            <a:endParaRPr lang="en-CA"/>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CA"/>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4AFA90D-A6C8-4E2F-A43C-F8B24C33372A}" type="slidenum">
              <a:rPr lang="en-CA" smtClean="0"/>
              <a:t>‹#›</a:t>
            </a:fld>
            <a:endParaRPr lang="en-CA"/>
          </a:p>
        </p:txBody>
      </p:sp>
    </p:spTree>
    <p:extLst>
      <p:ext uri="{BB962C8B-B14F-4D97-AF65-F5344CB8AC3E}">
        <p14:creationId xmlns:p14="http://schemas.microsoft.com/office/powerpoint/2010/main" val="151911881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gdpJ-akDGd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twitter.com/Sam_Makes_Games/status/1309983076714385408"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twitter.com/Kotaku/status/854003973908561920"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picotanks/status/1094785302810390528" TargetMode="External"/><Relationship Id="rId2" Type="http://schemas.openxmlformats.org/officeDocument/2006/relationships/hyperlink" Target="https://twitter.com/minionsart/status/1014226452378775557" TargetMode="External"/><Relationship Id="rId1" Type="http://schemas.openxmlformats.org/officeDocument/2006/relationships/slideLayout" Target="../slideLayouts/slideLayout2.xml"/><Relationship Id="rId4" Type="http://schemas.openxmlformats.org/officeDocument/2006/relationships/hyperlink" Target="https://www.bruteforce-games.com/post/grass-shader-devblog-0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eddietree.com/gras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youtu.be/80CG55wl5WE?t=12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gamedev.stackexchange.com/questions/103313/how-can-i-implement-a-short-cut-grass-effect"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C9F3-D5BC-4E33-9F30-EB16A2451721}"/>
              </a:ext>
            </a:extLst>
          </p:cNvPr>
          <p:cNvSpPr>
            <a:spLocks noGrp="1"/>
          </p:cNvSpPr>
          <p:nvPr>
            <p:ph type="ctrTitle"/>
          </p:nvPr>
        </p:nvSpPr>
        <p:spPr/>
        <p:txBody>
          <a:bodyPr/>
          <a:lstStyle/>
          <a:p>
            <a:r>
              <a:rPr lang="en-CA" dirty="0" err="1"/>
              <a:t>Gamedev</a:t>
            </a:r>
            <a:r>
              <a:rPr lang="en-CA" dirty="0"/>
              <a:t> case study</a:t>
            </a:r>
          </a:p>
        </p:txBody>
      </p:sp>
      <p:sp>
        <p:nvSpPr>
          <p:cNvPr id="3" name="Subtitle 2">
            <a:extLst>
              <a:ext uri="{FF2B5EF4-FFF2-40B4-BE49-F238E27FC236}">
                <a16:creationId xmlns:a16="http://schemas.microsoft.com/office/drawing/2014/main" id="{DA6A87B4-C29C-49A2-BE38-CC22E9E33976}"/>
              </a:ext>
            </a:extLst>
          </p:cNvPr>
          <p:cNvSpPr>
            <a:spLocks noGrp="1"/>
          </p:cNvSpPr>
          <p:nvPr>
            <p:ph type="subTitle" idx="1"/>
          </p:nvPr>
        </p:nvSpPr>
        <p:spPr/>
        <p:txBody>
          <a:bodyPr/>
          <a:lstStyle/>
          <a:p>
            <a:r>
              <a:rPr lang="en-CA" dirty="0"/>
              <a:t>Grass Rendering </a:t>
            </a:r>
            <a:r>
              <a:rPr lang="en-CA" strike="sngStrike" dirty="0"/>
              <a:t>&amp; Procedural Generation</a:t>
            </a:r>
          </a:p>
        </p:txBody>
      </p:sp>
      <p:sp>
        <p:nvSpPr>
          <p:cNvPr id="4" name="TextBox 3">
            <a:extLst>
              <a:ext uri="{FF2B5EF4-FFF2-40B4-BE49-F238E27FC236}">
                <a16:creationId xmlns:a16="http://schemas.microsoft.com/office/drawing/2014/main" id="{01D97F85-F2C5-406F-BD48-D2A432F1EB4B}"/>
              </a:ext>
            </a:extLst>
          </p:cNvPr>
          <p:cNvSpPr txBox="1"/>
          <p:nvPr/>
        </p:nvSpPr>
        <p:spPr>
          <a:xfrm>
            <a:off x="2695193" y="5726097"/>
            <a:ext cx="6377786" cy="369332"/>
          </a:xfrm>
          <a:prstGeom prst="rect">
            <a:avLst/>
          </a:prstGeom>
          <a:solidFill>
            <a:srgbClr val="92D050"/>
          </a:solidFill>
          <a:ln w="28575">
            <a:solidFill>
              <a:schemeClr val="tx1"/>
            </a:solidFill>
          </a:ln>
        </p:spPr>
        <p:txBody>
          <a:bodyPr wrap="square" rtlCol="0">
            <a:spAutoFit/>
          </a:bodyPr>
          <a:lstStyle/>
          <a:p>
            <a:pPr marL="285750" indent="-285750" algn="ctr">
              <a:buFont typeface="Arial" panose="020B0604020202020204" pitchFamily="34" charset="0"/>
              <a:buChar char="•"/>
            </a:pPr>
            <a:r>
              <a:rPr lang="en-CA" dirty="0"/>
              <a:t>Speaker notes in green boxes</a:t>
            </a:r>
          </a:p>
        </p:txBody>
      </p:sp>
    </p:spTree>
    <p:extLst>
      <p:ext uri="{BB962C8B-B14F-4D97-AF65-F5344CB8AC3E}">
        <p14:creationId xmlns:p14="http://schemas.microsoft.com/office/powerpoint/2010/main" val="1657195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BRUTE FORCE GRASS</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r>
              <a:rPr lang="en-CA" dirty="0"/>
              <a:t>Quarter-field texture for color (mirrored on X &amp; Y)</a:t>
            </a:r>
          </a:p>
          <a:p>
            <a:r>
              <a:rPr lang="en-CA" dirty="0"/>
              <a:t>Team-specific color stored in alpha channel</a:t>
            </a:r>
          </a:p>
          <a:p>
            <a:r>
              <a:rPr lang="en-CA" dirty="0"/>
              <a:t>Grass texture strip (tiling)</a:t>
            </a:r>
          </a:p>
          <a:p>
            <a:r>
              <a:rPr lang="en-CA" dirty="0"/>
              <a:t>Grid mesh</a:t>
            </a:r>
          </a:p>
          <a:p>
            <a:endParaRPr lang="en-CA" dirty="0"/>
          </a:p>
          <a:p>
            <a:r>
              <a:rPr lang="en-CA" dirty="0"/>
              <a:t>Extra:</a:t>
            </a:r>
          </a:p>
          <a:p>
            <a:pPr lvl="1"/>
            <a:r>
              <a:rPr lang="en-CA" dirty="0"/>
              <a:t>Field divided into squares, rendered one square at a time</a:t>
            </a:r>
          </a:p>
          <a:p>
            <a:pPr lvl="1"/>
            <a:r>
              <a:rPr lang="en-CA" dirty="0"/>
              <a:t>Some kind of culling (grass squares too far away aren’t rendered)</a:t>
            </a:r>
          </a:p>
          <a:p>
            <a:pPr lvl="1"/>
            <a:r>
              <a:rPr lang="en-CA" dirty="0"/>
              <a:t>Terrain consists of colormap x noise texture</a:t>
            </a:r>
          </a:p>
          <a:p>
            <a:endParaRPr lang="en-CA" dirty="0"/>
          </a:p>
          <a:p>
            <a:endParaRPr lang="en-CA" dirty="0"/>
          </a:p>
          <a:p>
            <a:endParaRPr lang="en-CA" dirty="0"/>
          </a:p>
        </p:txBody>
      </p:sp>
    </p:spTree>
    <p:extLst>
      <p:ext uri="{BB962C8B-B14F-4D97-AF65-F5344CB8AC3E}">
        <p14:creationId xmlns:p14="http://schemas.microsoft.com/office/powerpoint/2010/main" val="2714850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GRASS ANIMATION</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r>
              <a:rPr lang="en-CA" dirty="0"/>
              <a:t>Simulating wind</a:t>
            </a:r>
          </a:p>
          <a:p>
            <a:pPr lvl="1"/>
            <a:r>
              <a:rPr lang="en-CA" dirty="0"/>
              <a:t>Base wind strength: </a:t>
            </a:r>
            <a:r>
              <a:rPr lang="en-CA" dirty="0" err="1"/>
              <a:t>windStrength</a:t>
            </a:r>
            <a:r>
              <a:rPr lang="en-CA" dirty="0"/>
              <a:t> = sin(</a:t>
            </a:r>
            <a:r>
              <a:rPr lang="en-CA" dirty="0" err="1"/>
              <a:t>position.x</a:t>
            </a:r>
            <a:r>
              <a:rPr lang="en-CA" dirty="0"/>
              <a:t> + time) + cos(</a:t>
            </a:r>
            <a:r>
              <a:rPr lang="en-CA" dirty="0" err="1"/>
              <a:t>position.z</a:t>
            </a:r>
            <a:r>
              <a:rPr lang="en-CA" dirty="0"/>
              <a:t> + time)</a:t>
            </a:r>
          </a:p>
          <a:p>
            <a:pPr lvl="1"/>
            <a:r>
              <a:rPr lang="en-CA" dirty="0"/>
              <a:t>Detailed wind strength: </a:t>
            </a:r>
            <a:r>
              <a:rPr lang="en-CA" dirty="0" err="1"/>
              <a:t>windStrength</a:t>
            </a:r>
            <a:r>
              <a:rPr lang="en-CA" dirty="0"/>
              <a:t> = Scrolling + tiling + multi-layered Perlin noise</a:t>
            </a:r>
          </a:p>
          <a:p>
            <a:endParaRPr lang="en-CA" dirty="0"/>
          </a:p>
          <a:p>
            <a:r>
              <a:rPr lang="en-CA" dirty="0"/>
              <a:t>Reacting to wind</a:t>
            </a:r>
          </a:p>
          <a:p>
            <a:pPr lvl="1"/>
            <a:r>
              <a:rPr lang="en-CA" dirty="0" err="1"/>
              <a:t>bendFactor</a:t>
            </a:r>
            <a:r>
              <a:rPr lang="en-CA" dirty="0"/>
              <a:t> = </a:t>
            </a:r>
            <a:r>
              <a:rPr lang="en-CA" dirty="0" err="1"/>
              <a:t>vertex.y</a:t>
            </a:r>
            <a:r>
              <a:rPr lang="en-CA" dirty="0"/>
              <a:t> / </a:t>
            </a:r>
            <a:r>
              <a:rPr lang="en-CA" dirty="0" err="1"/>
              <a:t>meshHeight</a:t>
            </a:r>
            <a:endParaRPr lang="en-CA" dirty="0"/>
          </a:p>
          <a:p>
            <a:pPr lvl="1"/>
            <a:r>
              <a:rPr lang="en-CA" dirty="0" err="1"/>
              <a:t>bendFactor</a:t>
            </a:r>
            <a:r>
              <a:rPr lang="en-CA" dirty="0"/>
              <a:t> *= </a:t>
            </a:r>
            <a:r>
              <a:rPr lang="en-CA" dirty="0" err="1"/>
              <a:t>bendFactor</a:t>
            </a:r>
            <a:endParaRPr lang="en-CA" dirty="0"/>
          </a:p>
          <a:p>
            <a:pPr lvl="1"/>
            <a:r>
              <a:rPr lang="en-CA" dirty="0" err="1"/>
              <a:t>windStrength</a:t>
            </a:r>
            <a:r>
              <a:rPr lang="en-CA" dirty="0"/>
              <a:t> *= </a:t>
            </a:r>
            <a:r>
              <a:rPr lang="en-CA" dirty="0" err="1"/>
              <a:t>bendFactor</a:t>
            </a:r>
            <a:endParaRPr lang="en-CA" dirty="0"/>
          </a:p>
          <a:p>
            <a:pPr lvl="1"/>
            <a:r>
              <a:rPr lang="en-CA" dirty="0" err="1"/>
              <a:t>vertex.xyz</a:t>
            </a:r>
            <a:r>
              <a:rPr lang="en-CA" dirty="0"/>
              <a:t> += </a:t>
            </a:r>
            <a:r>
              <a:rPr lang="en-CA" dirty="0" err="1"/>
              <a:t>windDirection.xyz</a:t>
            </a:r>
            <a:r>
              <a:rPr lang="en-CA" dirty="0"/>
              <a:t> * </a:t>
            </a:r>
            <a:r>
              <a:rPr lang="en-CA" dirty="0" err="1"/>
              <a:t>windStrength</a:t>
            </a:r>
            <a:endParaRPr lang="en-CA" dirty="0"/>
          </a:p>
          <a:p>
            <a:pPr marL="0" indent="0">
              <a:buNone/>
            </a:pPr>
            <a:endParaRPr lang="en-CA" dirty="0"/>
          </a:p>
          <a:p>
            <a:r>
              <a:rPr lang="en-CA" dirty="0" err="1"/>
              <a:t>SpeedTree</a:t>
            </a:r>
            <a:r>
              <a:rPr lang="en-CA" dirty="0"/>
              <a:t> rolling wind feature: </a:t>
            </a:r>
            <a:r>
              <a:rPr lang="en-CA" dirty="0">
                <a:hlinkClick r:id="rId2"/>
              </a:rPr>
              <a:t>https://www.youtube.com/watch?v=gdpJ-akDGdw</a:t>
            </a:r>
            <a:endParaRPr lang="en-CA" dirty="0"/>
          </a:p>
          <a:p>
            <a:endParaRPr lang="en-CA" dirty="0"/>
          </a:p>
          <a:p>
            <a:endParaRPr lang="en-CA" dirty="0"/>
          </a:p>
        </p:txBody>
      </p:sp>
      <p:sp>
        <p:nvSpPr>
          <p:cNvPr id="4" name="TextBox 3">
            <a:extLst>
              <a:ext uri="{FF2B5EF4-FFF2-40B4-BE49-F238E27FC236}">
                <a16:creationId xmlns:a16="http://schemas.microsoft.com/office/drawing/2014/main" id="{7E4D426B-009C-4B77-86FA-3166D052BF49}"/>
              </a:ext>
            </a:extLst>
          </p:cNvPr>
          <p:cNvSpPr txBox="1"/>
          <p:nvPr/>
        </p:nvSpPr>
        <p:spPr>
          <a:xfrm>
            <a:off x="2303874" y="966776"/>
            <a:ext cx="2015230" cy="369332"/>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Vertex shader</a:t>
            </a:r>
          </a:p>
        </p:txBody>
      </p:sp>
      <p:sp>
        <p:nvSpPr>
          <p:cNvPr id="5" name="TextBox 4">
            <a:extLst>
              <a:ext uri="{FF2B5EF4-FFF2-40B4-BE49-F238E27FC236}">
                <a16:creationId xmlns:a16="http://schemas.microsoft.com/office/drawing/2014/main" id="{C82ADE24-3644-4CED-91B3-16D1A6CAAE4A}"/>
              </a:ext>
            </a:extLst>
          </p:cNvPr>
          <p:cNvSpPr txBox="1"/>
          <p:nvPr/>
        </p:nvSpPr>
        <p:spPr>
          <a:xfrm>
            <a:off x="3193120" y="3279846"/>
            <a:ext cx="2541854" cy="369332"/>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Nice characteristic</a:t>
            </a:r>
          </a:p>
        </p:txBody>
      </p:sp>
    </p:spTree>
    <p:extLst>
      <p:ext uri="{BB962C8B-B14F-4D97-AF65-F5344CB8AC3E}">
        <p14:creationId xmlns:p14="http://schemas.microsoft.com/office/powerpoint/2010/main" val="1941542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Perlin noise</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r>
              <a:rPr lang="en-CA" dirty="0">
                <a:hlinkClick r:id="rId2"/>
              </a:rPr>
              <a:t>https://twitter.com/Sam_Makes_Games/status/1309983076714385408</a:t>
            </a:r>
            <a:endParaRPr lang="en-CA" dirty="0"/>
          </a:p>
          <a:p>
            <a:endParaRPr lang="en-CA" dirty="0"/>
          </a:p>
          <a:p>
            <a:endParaRPr lang="en-CA" dirty="0"/>
          </a:p>
        </p:txBody>
      </p:sp>
      <p:pic>
        <p:nvPicPr>
          <p:cNvPr id="5" name="Picture 4" descr="A close up of some grass&#10;&#10;Description automatically generated">
            <a:extLst>
              <a:ext uri="{FF2B5EF4-FFF2-40B4-BE49-F238E27FC236}">
                <a16:creationId xmlns:a16="http://schemas.microsoft.com/office/drawing/2014/main" id="{2E381E1D-46C0-4DF4-9651-F02C088A9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159" y="1702836"/>
            <a:ext cx="4049486" cy="4049486"/>
          </a:xfrm>
          <a:prstGeom prst="rect">
            <a:avLst/>
          </a:prstGeom>
        </p:spPr>
      </p:pic>
      <p:sp>
        <p:nvSpPr>
          <p:cNvPr id="6" name="TextBox 5">
            <a:extLst>
              <a:ext uri="{FF2B5EF4-FFF2-40B4-BE49-F238E27FC236}">
                <a16:creationId xmlns:a16="http://schemas.microsoft.com/office/drawing/2014/main" id="{D320671D-5B3F-4240-A6CA-F230584035B7}"/>
              </a:ext>
            </a:extLst>
          </p:cNvPr>
          <p:cNvSpPr txBox="1"/>
          <p:nvPr/>
        </p:nvSpPr>
        <p:spPr>
          <a:xfrm>
            <a:off x="565330" y="1562877"/>
            <a:ext cx="3633807" cy="923330"/>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Noise textures – important tool</a:t>
            </a:r>
          </a:p>
          <a:p>
            <a:pPr marL="285750" indent="-285750">
              <a:buFont typeface="Arial" panose="020B0604020202020204" pitchFamily="34" charset="0"/>
              <a:buChar char="•"/>
            </a:pPr>
            <a:r>
              <a:rPr lang="en-CA" dirty="0"/>
              <a:t>Perlin noise is just a type of noise with natural-looking features</a:t>
            </a:r>
          </a:p>
        </p:txBody>
      </p:sp>
    </p:spTree>
    <p:extLst>
      <p:ext uri="{BB962C8B-B14F-4D97-AF65-F5344CB8AC3E}">
        <p14:creationId xmlns:p14="http://schemas.microsoft.com/office/powerpoint/2010/main" val="3282250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Perlin noise (multi-layered)</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pPr marL="0" indent="0">
              <a:buNone/>
            </a:pPr>
            <a:endParaRPr lang="en-CA" dirty="0"/>
          </a:p>
          <a:p>
            <a:endParaRPr lang="en-CA" dirty="0"/>
          </a:p>
          <a:p>
            <a:endParaRPr lang="en-CA" dirty="0"/>
          </a:p>
        </p:txBody>
      </p:sp>
      <p:pic>
        <p:nvPicPr>
          <p:cNvPr id="5" name="Picture 4" descr="Chart, line chart&#10;&#10;Description automatically generated">
            <a:extLst>
              <a:ext uri="{FF2B5EF4-FFF2-40B4-BE49-F238E27FC236}">
                <a16:creationId xmlns:a16="http://schemas.microsoft.com/office/drawing/2014/main" id="{F3D61195-6E6B-4929-9C8E-1487B3167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20" y="1113252"/>
            <a:ext cx="7794172" cy="4059465"/>
          </a:xfrm>
          <a:prstGeom prst="rect">
            <a:avLst/>
          </a:prstGeom>
        </p:spPr>
      </p:pic>
      <p:pic>
        <p:nvPicPr>
          <p:cNvPr id="7" name="Picture 6" descr="Chart, line chart&#10;&#10;Description automatically generated">
            <a:extLst>
              <a:ext uri="{FF2B5EF4-FFF2-40B4-BE49-F238E27FC236}">
                <a16:creationId xmlns:a16="http://schemas.microsoft.com/office/drawing/2014/main" id="{003568C9-41E6-44D7-972F-2EC68F0D6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889" y="1930333"/>
            <a:ext cx="2438400" cy="1905000"/>
          </a:xfrm>
          <a:prstGeom prst="rect">
            <a:avLst/>
          </a:prstGeom>
        </p:spPr>
      </p:pic>
      <p:sp>
        <p:nvSpPr>
          <p:cNvPr id="6" name="TextBox 5">
            <a:extLst>
              <a:ext uri="{FF2B5EF4-FFF2-40B4-BE49-F238E27FC236}">
                <a16:creationId xmlns:a16="http://schemas.microsoft.com/office/drawing/2014/main" id="{109D8B8C-5583-4A02-9FE3-9A8A8CB56785}"/>
              </a:ext>
            </a:extLst>
          </p:cNvPr>
          <p:cNvSpPr txBox="1"/>
          <p:nvPr/>
        </p:nvSpPr>
        <p:spPr>
          <a:xfrm>
            <a:off x="8094773" y="4804613"/>
            <a:ext cx="3633807" cy="1477328"/>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The trick to any noise is low-frequency detail + high-frequency detail</a:t>
            </a:r>
          </a:p>
          <a:p>
            <a:pPr marL="285750" indent="-285750">
              <a:buFont typeface="Arial" panose="020B0604020202020204" pitchFamily="34" charset="0"/>
              <a:buChar char="•"/>
            </a:pPr>
            <a:r>
              <a:rPr lang="en-CA" dirty="0"/>
              <a:t>Especially makes sense for wind</a:t>
            </a:r>
          </a:p>
          <a:p>
            <a:pPr marL="285750" indent="-285750">
              <a:buFont typeface="Arial" panose="020B0604020202020204" pitchFamily="34" charset="0"/>
              <a:buChar char="•"/>
            </a:pPr>
            <a:r>
              <a:rPr lang="en-CA" dirty="0"/>
              <a:t>1D but same applied to 2D</a:t>
            </a:r>
          </a:p>
        </p:txBody>
      </p:sp>
    </p:spTree>
    <p:extLst>
      <p:ext uri="{BB962C8B-B14F-4D97-AF65-F5344CB8AC3E}">
        <p14:creationId xmlns:p14="http://schemas.microsoft.com/office/powerpoint/2010/main" val="2412830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CULLING &amp; Loading</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r>
              <a:rPr lang="en-CA" dirty="0">
                <a:hlinkClick r:id="rId2"/>
              </a:rPr>
              <a:t>https://twitter.com/Kotaku/status/854003973908561920</a:t>
            </a:r>
            <a:endParaRPr lang="en-CA" dirty="0"/>
          </a:p>
          <a:p>
            <a:r>
              <a:rPr lang="en-CA" dirty="0"/>
              <a:t>Grass is super dense and expensive to keep in memory and render</a:t>
            </a:r>
          </a:p>
          <a:p>
            <a:r>
              <a:rPr lang="en-CA" dirty="0"/>
              <a:t>We only care about grass that is near the camera, the rest might as well not exist</a:t>
            </a:r>
          </a:p>
          <a:p>
            <a:r>
              <a:rPr lang="en-CA" dirty="0"/>
              <a:t>Culling groups of grass instead of each individual piece of grass</a:t>
            </a:r>
          </a:p>
          <a:p>
            <a:r>
              <a:rPr lang="en-CA" dirty="0"/>
              <a:t>Square grid? Staggered squares grid? Hex grid?</a:t>
            </a:r>
          </a:p>
          <a:p>
            <a:endParaRPr lang="en-CA" dirty="0"/>
          </a:p>
          <a:p>
            <a:endParaRPr lang="en-CA" dirty="0"/>
          </a:p>
        </p:txBody>
      </p:sp>
      <p:pic>
        <p:nvPicPr>
          <p:cNvPr id="5" name="Picture 4" descr="A picture containing electronics, computer&#10;&#10;Description automatically generated">
            <a:extLst>
              <a:ext uri="{FF2B5EF4-FFF2-40B4-BE49-F238E27FC236}">
                <a16:creationId xmlns:a16="http://schemas.microsoft.com/office/drawing/2014/main" id="{2A04B8B5-C0BC-44B5-9A6D-BEB59AAD3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86" y="2989749"/>
            <a:ext cx="6923030" cy="3748462"/>
          </a:xfrm>
          <a:prstGeom prst="rect">
            <a:avLst/>
          </a:prstGeom>
        </p:spPr>
      </p:pic>
      <p:pic>
        <p:nvPicPr>
          <p:cNvPr id="7" name="Picture 6" descr="A picture containing table&#10;&#10;Description automatically generated">
            <a:extLst>
              <a:ext uri="{FF2B5EF4-FFF2-40B4-BE49-F238E27FC236}">
                <a16:creationId xmlns:a16="http://schemas.microsoft.com/office/drawing/2014/main" id="{6FB67F91-1064-47BC-A1A2-931BF29D4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8274" y="1108825"/>
            <a:ext cx="2760306" cy="2760306"/>
          </a:xfrm>
          <a:prstGeom prst="rect">
            <a:avLst/>
          </a:prstGeom>
        </p:spPr>
      </p:pic>
      <p:pic>
        <p:nvPicPr>
          <p:cNvPr id="9" name="Picture 8" descr="Background pattern&#10;&#10;Description automatically generated">
            <a:extLst>
              <a:ext uri="{FF2B5EF4-FFF2-40B4-BE49-F238E27FC236}">
                <a16:creationId xmlns:a16="http://schemas.microsoft.com/office/drawing/2014/main" id="{D7C98917-F743-4D71-8E4B-C215A61AD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6059" y="4159845"/>
            <a:ext cx="4044320" cy="2248166"/>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711349C1-0528-47F5-B011-655FD4783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5030" y="1738587"/>
            <a:ext cx="2042337" cy="1988992"/>
          </a:xfrm>
          <a:prstGeom prst="rect">
            <a:avLst/>
          </a:prstGeom>
        </p:spPr>
      </p:pic>
      <p:sp>
        <p:nvSpPr>
          <p:cNvPr id="8" name="TextBox 7">
            <a:extLst>
              <a:ext uri="{FF2B5EF4-FFF2-40B4-BE49-F238E27FC236}">
                <a16:creationId xmlns:a16="http://schemas.microsoft.com/office/drawing/2014/main" id="{13BBF06B-9BA3-46C3-AC15-AD1734E78784}"/>
              </a:ext>
            </a:extLst>
          </p:cNvPr>
          <p:cNvSpPr txBox="1"/>
          <p:nvPr/>
        </p:nvSpPr>
        <p:spPr>
          <a:xfrm>
            <a:off x="1248076" y="3376535"/>
            <a:ext cx="4502103" cy="1477328"/>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Culling (camera view) vs loading (distance)</a:t>
            </a:r>
          </a:p>
          <a:p>
            <a:pPr marL="285750" indent="-285750">
              <a:buFont typeface="Arial" panose="020B0604020202020204" pitchFamily="34" charset="0"/>
              <a:buChar char="•"/>
            </a:pPr>
            <a:r>
              <a:rPr lang="en-CA" dirty="0"/>
              <a:t>Loading as a function of distance -&gt; circle of visible objects</a:t>
            </a:r>
          </a:p>
          <a:p>
            <a:pPr marL="285750" indent="-285750">
              <a:buFont typeface="Arial" panose="020B0604020202020204" pitchFamily="34" charset="0"/>
              <a:buChar char="•"/>
            </a:pPr>
            <a:r>
              <a:rPr lang="en-CA" dirty="0"/>
              <a:t>Square grid is wasteful at the corners (ex load each neighbor cell) - </a:t>
            </a:r>
            <a:r>
              <a:rPr lang="en-CA" dirty="0" err="1"/>
              <a:t>Aseprite</a:t>
            </a:r>
            <a:endParaRPr lang="en-CA" dirty="0"/>
          </a:p>
        </p:txBody>
      </p:sp>
    </p:spTree>
    <p:extLst>
      <p:ext uri="{BB962C8B-B14F-4D97-AF65-F5344CB8AC3E}">
        <p14:creationId xmlns:p14="http://schemas.microsoft.com/office/powerpoint/2010/main" val="47592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Fade-out</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r>
              <a:rPr lang="en-CA" dirty="0"/>
              <a:t>Methods</a:t>
            </a:r>
          </a:p>
          <a:p>
            <a:pPr lvl="1"/>
            <a:r>
              <a:rPr lang="en-CA" dirty="0"/>
              <a:t>Transparency</a:t>
            </a:r>
          </a:p>
          <a:p>
            <a:pPr lvl="1"/>
            <a:r>
              <a:rPr lang="en-CA" dirty="0"/>
              <a:t>Screen-door transparency (dithering with pattern or noise)</a:t>
            </a:r>
          </a:p>
          <a:p>
            <a:pPr lvl="1"/>
            <a:r>
              <a:rPr lang="en-CA" dirty="0"/>
              <a:t>Shrinking</a:t>
            </a:r>
          </a:p>
          <a:p>
            <a:pPr lvl="1"/>
            <a:r>
              <a:rPr lang="en-CA" dirty="0"/>
              <a:t>Combination</a:t>
            </a:r>
          </a:p>
          <a:p>
            <a:endParaRPr lang="en-CA" dirty="0"/>
          </a:p>
        </p:txBody>
      </p:sp>
      <p:pic>
        <p:nvPicPr>
          <p:cNvPr id="6" name="Picture 5" descr="A bunch of items that are on display&#10;&#10;Description automatically generated">
            <a:extLst>
              <a:ext uri="{FF2B5EF4-FFF2-40B4-BE49-F238E27FC236}">
                <a16:creationId xmlns:a16="http://schemas.microsoft.com/office/drawing/2014/main" id="{DC660534-6C1B-413A-9EF4-8E62EE4E1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619" y="971416"/>
            <a:ext cx="5715000" cy="5715000"/>
          </a:xfrm>
          <a:prstGeom prst="rect">
            <a:avLst/>
          </a:prstGeom>
        </p:spPr>
      </p:pic>
      <p:sp>
        <p:nvSpPr>
          <p:cNvPr id="7" name="TextBox 6">
            <a:extLst>
              <a:ext uri="{FF2B5EF4-FFF2-40B4-BE49-F238E27FC236}">
                <a16:creationId xmlns:a16="http://schemas.microsoft.com/office/drawing/2014/main" id="{24F1B5CB-212F-4445-9E31-6CD3B5C82A65}"/>
              </a:ext>
            </a:extLst>
          </p:cNvPr>
          <p:cNvSpPr txBox="1"/>
          <p:nvPr/>
        </p:nvSpPr>
        <p:spPr>
          <a:xfrm>
            <a:off x="3411298" y="736253"/>
            <a:ext cx="4502103" cy="923330"/>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Smooth transition – don’t </a:t>
            </a:r>
            <a:r>
              <a:rPr lang="en-CA" dirty="0" err="1"/>
              <a:t>wanna</a:t>
            </a:r>
            <a:r>
              <a:rPr lang="en-CA" dirty="0"/>
              <a:t> have a clear line where grass completely disappears</a:t>
            </a:r>
          </a:p>
        </p:txBody>
      </p:sp>
    </p:spTree>
    <p:extLst>
      <p:ext uri="{BB962C8B-B14F-4D97-AF65-F5344CB8AC3E}">
        <p14:creationId xmlns:p14="http://schemas.microsoft.com/office/powerpoint/2010/main" val="3265787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Interaction</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r>
              <a:rPr lang="en-CA" dirty="0">
                <a:hlinkClick r:id="rId2"/>
              </a:rPr>
              <a:t>https://twitter.com/minionsart/status/1014226452378775557</a:t>
            </a:r>
            <a:r>
              <a:rPr lang="en-CA" dirty="0"/>
              <a:t> - Vertex shader technique (object array)</a:t>
            </a:r>
          </a:p>
          <a:p>
            <a:r>
              <a:rPr lang="en-CA" dirty="0">
                <a:hlinkClick r:id="rId3"/>
              </a:rPr>
              <a:t>https://twitter.com/picotanks/status/1094785302810390528</a:t>
            </a:r>
            <a:r>
              <a:rPr lang="en-CA" dirty="0"/>
              <a:t> - Render texture technique</a:t>
            </a:r>
          </a:p>
          <a:p>
            <a:r>
              <a:rPr lang="en-CA" dirty="0">
                <a:hlinkClick r:id="rId4"/>
              </a:rPr>
              <a:t>https://www.bruteforce-games.com/post/grass-shader-devblog-04</a:t>
            </a:r>
            <a:r>
              <a:rPr lang="en-CA" dirty="0"/>
              <a:t> - Same render texture technique</a:t>
            </a:r>
          </a:p>
        </p:txBody>
      </p:sp>
    </p:spTree>
    <p:extLst>
      <p:ext uri="{BB962C8B-B14F-4D97-AF65-F5344CB8AC3E}">
        <p14:creationId xmlns:p14="http://schemas.microsoft.com/office/powerpoint/2010/main" val="323748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Agricultural simulator 2013</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endParaRPr lang="en-CA" dirty="0"/>
          </a:p>
          <a:p>
            <a:r>
              <a:rPr lang="en-CA" dirty="0"/>
              <a:t>THE ABSOLUTE MADLADS</a:t>
            </a:r>
          </a:p>
          <a:p>
            <a:pPr marL="0" indent="0">
              <a:buNone/>
            </a:pPr>
            <a:endParaRPr lang="en-CA" dirty="0"/>
          </a:p>
          <a:p>
            <a:r>
              <a:rPr lang="en-US" dirty="0"/>
              <a:t>“The usual approach for rendering grass in the distance requires generating and processing a large amount of geometry or instances, and this consumes a lot of CPU and GPU resources. This approach has been covered in many articles, but its main limitation is that it is not well suited for covering vast amounts of terrain. In order to solve this problem, we considered the question: </a:t>
            </a:r>
            <a:r>
              <a:rPr lang="en-US" b="1" dirty="0"/>
              <a:t>what does one actually see when they look at grass in the distance? </a:t>
            </a:r>
            <a:r>
              <a:rPr lang="en-US" dirty="0"/>
              <a:t>You do not see many individual blades of grass nor any detailed grass movement. What you do see is some </a:t>
            </a:r>
            <a:r>
              <a:rPr lang="en-US" b="1" dirty="0"/>
              <a:t>general noisy movement, wind patterns</a:t>
            </a:r>
            <a:r>
              <a:rPr lang="en-US" dirty="0"/>
              <a:t>, and </a:t>
            </a:r>
            <a:r>
              <a:rPr lang="en-US" b="1" dirty="0"/>
              <a:t>some grass blades only at boundary regions</a:t>
            </a:r>
            <a:r>
              <a:rPr lang="en-US" dirty="0"/>
              <a:t> (where the grass stops and the terrain changes to some other material). </a:t>
            </a:r>
            <a:r>
              <a:rPr lang="en-US" b="1" dirty="0"/>
              <a:t>From these observations we decided to implement our grass using noise in screen space.”</a:t>
            </a:r>
          </a:p>
          <a:p>
            <a:pPr marL="0" indent="0">
              <a:buNone/>
            </a:pPr>
            <a:endParaRPr lang="en-US" b="1" dirty="0"/>
          </a:p>
          <a:p>
            <a:r>
              <a:rPr lang="en-US" b="1" dirty="0"/>
              <a:t>“</a:t>
            </a:r>
            <a:r>
              <a:rPr lang="en-US" dirty="0"/>
              <a:t>The beauty of this technique is that it is extremely cheap, it is very realistic, it does not require any additional resources or preprocessing, it scales beautifully over an entire terrain, and it can extend to vast distances into the scene. It is also very easy to integrate into existing rendering pipelines. This technique does not cover nearby grass rendering, where individual grass fins are actually visible.</a:t>
            </a:r>
            <a:r>
              <a:rPr lang="en-US" b="1" dirty="0"/>
              <a:t>” </a:t>
            </a:r>
            <a:r>
              <a:rPr lang="en-US" dirty="0"/>
              <a:t>– So for nearby grass they still use the classic techniques.</a:t>
            </a:r>
            <a:endParaRPr lang="en-CA" b="1" dirty="0"/>
          </a:p>
        </p:txBody>
      </p:sp>
      <p:sp>
        <p:nvSpPr>
          <p:cNvPr id="4" name="TextBox 3">
            <a:extLst>
              <a:ext uri="{FF2B5EF4-FFF2-40B4-BE49-F238E27FC236}">
                <a16:creationId xmlns:a16="http://schemas.microsoft.com/office/drawing/2014/main" id="{852FD6C7-2837-4F75-989D-B106E1166298}"/>
              </a:ext>
            </a:extLst>
          </p:cNvPr>
          <p:cNvSpPr txBox="1"/>
          <p:nvPr/>
        </p:nvSpPr>
        <p:spPr>
          <a:xfrm>
            <a:off x="4684876" y="712478"/>
            <a:ext cx="6962627" cy="1384995"/>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sz="1400" dirty="0"/>
              <a:t>Thinking completely outside of the box, breaking assumptions</a:t>
            </a:r>
          </a:p>
          <a:p>
            <a:pPr marL="285750" indent="-285750">
              <a:buFont typeface="Arial" panose="020B0604020202020204" pitchFamily="34" charset="0"/>
              <a:buChar char="•"/>
            </a:pPr>
            <a:r>
              <a:rPr lang="en-CA" sz="1400" dirty="0"/>
              <a:t>Perfectly acceptable for everyone in gaming that grass is only drawn near the player – too expensive otherwise</a:t>
            </a:r>
          </a:p>
          <a:p>
            <a:pPr marL="285750" indent="-285750">
              <a:buFont typeface="Arial" panose="020B0604020202020204" pitchFamily="34" charset="0"/>
              <a:buChar char="•"/>
            </a:pPr>
            <a:r>
              <a:rPr lang="en-CA" sz="1400" dirty="0"/>
              <a:t>Grass is a mesh surface, or is it?</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r>
              <a:rPr lang="en-CA" sz="1400" dirty="0"/>
              <a:t>Going to first principles</a:t>
            </a:r>
          </a:p>
        </p:txBody>
      </p:sp>
    </p:spTree>
    <p:extLst>
      <p:ext uri="{BB962C8B-B14F-4D97-AF65-F5344CB8AC3E}">
        <p14:creationId xmlns:p14="http://schemas.microsoft.com/office/powerpoint/2010/main" val="2801523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5D81D-B550-4E68-B77E-6FC511F84ED3}"/>
              </a:ext>
            </a:extLst>
          </p:cNvPr>
          <p:cNvPicPr>
            <a:picLocks noChangeAspect="1"/>
          </p:cNvPicPr>
          <p:nvPr/>
        </p:nvPicPr>
        <p:blipFill>
          <a:blip r:embed="rId2"/>
          <a:stretch>
            <a:fillRect/>
          </a:stretch>
        </p:blipFill>
        <p:spPr>
          <a:xfrm>
            <a:off x="0" y="185589"/>
            <a:ext cx="12192000" cy="6486821"/>
          </a:xfrm>
          <a:prstGeom prst="rect">
            <a:avLst/>
          </a:prstGeom>
        </p:spPr>
      </p:pic>
    </p:spTree>
    <p:extLst>
      <p:ext uri="{BB962C8B-B14F-4D97-AF65-F5344CB8AC3E}">
        <p14:creationId xmlns:p14="http://schemas.microsoft.com/office/powerpoint/2010/main" val="2006620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1188720"/>
          </a:xfrm>
        </p:spPr>
        <p:txBody>
          <a:bodyPr/>
          <a:lstStyle/>
          <a:p>
            <a:r>
              <a:rPr lang="en-CA" dirty="0"/>
              <a:t>Why Grass?</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1576873"/>
            <a:ext cx="11355356" cy="4917233"/>
          </a:xfrm>
        </p:spPr>
        <p:txBody>
          <a:bodyPr>
            <a:normAutofit/>
          </a:bodyPr>
          <a:lstStyle/>
          <a:p>
            <a:r>
              <a:rPr lang="en-CA" dirty="0" err="1"/>
              <a:t>Gamedev</a:t>
            </a:r>
            <a:r>
              <a:rPr lang="en-CA" dirty="0"/>
              <a:t> programming is a weird mashup of a bunch of other fields, for ex: math (linear, geometry, statistics), physics (optics, </a:t>
            </a:r>
            <a:r>
              <a:rPr lang="en-CA" dirty="0" err="1"/>
              <a:t>ridig</a:t>
            </a:r>
            <a:r>
              <a:rPr lang="en-CA" dirty="0"/>
              <a:t>-body, soft-body, acoustic), theoretical CS, computer engineering (non-PC architectures, signal processing), AI</a:t>
            </a:r>
          </a:p>
          <a:p>
            <a:r>
              <a:rPr lang="en-CA" dirty="0"/>
              <a:t>In more clearly defined roles:</a:t>
            </a:r>
          </a:p>
          <a:p>
            <a:pPr lvl="1"/>
            <a:r>
              <a:rPr lang="en-CA" dirty="0"/>
              <a:t>Graphics</a:t>
            </a:r>
          </a:p>
          <a:p>
            <a:pPr lvl="1"/>
            <a:r>
              <a:rPr lang="en-CA" dirty="0"/>
              <a:t>Animation</a:t>
            </a:r>
          </a:p>
          <a:p>
            <a:pPr lvl="1"/>
            <a:r>
              <a:rPr lang="en-CA" dirty="0"/>
              <a:t>Gameplay/AI</a:t>
            </a:r>
          </a:p>
          <a:p>
            <a:pPr lvl="1"/>
            <a:r>
              <a:rPr lang="en-CA" dirty="0"/>
              <a:t>Tools/generalist</a:t>
            </a:r>
          </a:p>
          <a:p>
            <a:pPr lvl="1"/>
            <a:r>
              <a:rPr lang="en-CA" dirty="0"/>
              <a:t>Audio</a:t>
            </a:r>
          </a:p>
          <a:p>
            <a:pPr lvl="1"/>
            <a:r>
              <a:rPr lang="en-CA" dirty="0"/>
              <a:t>Physics</a:t>
            </a:r>
          </a:p>
          <a:p>
            <a:pPr lvl="1"/>
            <a:r>
              <a:rPr lang="en-CA" dirty="0"/>
              <a:t>System</a:t>
            </a:r>
          </a:p>
          <a:p>
            <a:pPr lvl="1"/>
            <a:r>
              <a:rPr lang="en-CA" dirty="0"/>
              <a:t>UI</a:t>
            </a:r>
          </a:p>
          <a:p>
            <a:pPr lvl="1"/>
            <a:r>
              <a:rPr lang="en-CA" dirty="0"/>
              <a:t>Network</a:t>
            </a:r>
          </a:p>
        </p:txBody>
      </p:sp>
      <p:sp>
        <p:nvSpPr>
          <p:cNvPr id="5" name="TextBox 4">
            <a:extLst>
              <a:ext uri="{FF2B5EF4-FFF2-40B4-BE49-F238E27FC236}">
                <a16:creationId xmlns:a16="http://schemas.microsoft.com/office/drawing/2014/main" id="{B008D226-5185-4B7A-A7A9-829C8478CF9F}"/>
              </a:ext>
            </a:extLst>
          </p:cNvPr>
          <p:cNvSpPr txBox="1"/>
          <p:nvPr/>
        </p:nvSpPr>
        <p:spPr>
          <a:xfrm>
            <a:off x="8014095" y="5660600"/>
            <a:ext cx="3714485" cy="923330"/>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err="1"/>
              <a:t>Gamedev</a:t>
            </a:r>
            <a:r>
              <a:rPr lang="en-CA" dirty="0"/>
              <a:t> is huge</a:t>
            </a:r>
          </a:p>
          <a:p>
            <a:pPr marL="285750" indent="-285750">
              <a:buFont typeface="Arial" panose="020B0604020202020204" pitchFamily="34" charset="0"/>
              <a:buChar char="•"/>
            </a:pPr>
            <a:r>
              <a:rPr lang="en-CA" dirty="0"/>
              <a:t>Picking one thing and diving into it</a:t>
            </a:r>
          </a:p>
          <a:p>
            <a:pPr marL="285750" indent="-285750">
              <a:buFont typeface="Arial" panose="020B0604020202020204" pitchFamily="34" charset="0"/>
              <a:buChar char="•"/>
            </a:pPr>
            <a:r>
              <a:rPr lang="en-CA" dirty="0"/>
              <a:t>Hobby/AAA</a:t>
            </a:r>
          </a:p>
        </p:txBody>
      </p:sp>
    </p:spTree>
    <p:extLst>
      <p:ext uri="{BB962C8B-B14F-4D97-AF65-F5344CB8AC3E}">
        <p14:creationId xmlns:p14="http://schemas.microsoft.com/office/powerpoint/2010/main" val="896046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1188720"/>
          </a:xfrm>
        </p:spPr>
        <p:txBody>
          <a:bodyPr/>
          <a:lstStyle/>
          <a:p>
            <a:r>
              <a:rPr lang="en-CA" dirty="0"/>
              <a:t>Why Grass?</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1576873"/>
            <a:ext cx="11355356" cy="4917233"/>
          </a:xfrm>
        </p:spPr>
        <p:txBody>
          <a:bodyPr>
            <a:normAutofit/>
          </a:bodyPr>
          <a:lstStyle/>
          <a:p>
            <a:r>
              <a:rPr lang="en-CA" dirty="0"/>
              <a:t>Classification (grass rendering): Realtime -&gt; Rendering -&gt; Foliage/Animation</a:t>
            </a:r>
          </a:p>
          <a:p>
            <a:r>
              <a:rPr lang="en-CA" dirty="0"/>
              <a:t>Classification (grass procedural generation): Offline -&gt; Procedural/Statistical -&gt; Terrain/ Distribution/Storage</a:t>
            </a:r>
          </a:p>
          <a:p>
            <a:pPr marL="0" indent="0">
              <a:buNone/>
            </a:pPr>
            <a:endParaRPr lang="en-CA" dirty="0"/>
          </a:p>
          <a:p>
            <a:r>
              <a:rPr lang="en-CA" dirty="0"/>
              <a:t>Representative of a class of problems unique to game development:</a:t>
            </a:r>
          </a:p>
          <a:p>
            <a:pPr lvl="1"/>
            <a:r>
              <a:rPr lang="en-CA" dirty="0"/>
              <a:t>Real-time simulation (of semi-natural phenomena)</a:t>
            </a:r>
          </a:p>
          <a:p>
            <a:pPr lvl="1"/>
            <a:r>
              <a:rPr lang="en-CA" dirty="0"/>
              <a:t>Strict performance budget</a:t>
            </a:r>
          </a:p>
          <a:p>
            <a:pPr lvl="1"/>
            <a:r>
              <a:rPr lang="en-CA" dirty="0"/>
              <a:t>Over-arching visual or design goals</a:t>
            </a:r>
          </a:p>
          <a:p>
            <a:endParaRPr lang="en-CA" dirty="0"/>
          </a:p>
          <a:p>
            <a:r>
              <a:rPr lang="en-CA" dirty="0"/>
              <a:t>Rabbit hole</a:t>
            </a:r>
          </a:p>
          <a:p>
            <a:r>
              <a:rPr lang="en-CA" dirty="0"/>
              <a:t>Most things in game development are exciting rabbit holes (as far as resources allow)</a:t>
            </a:r>
          </a:p>
          <a:p>
            <a:endParaRPr lang="en-CA" dirty="0"/>
          </a:p>
          <a:p>
            <a:r>
              <a:rPr lang="en-CA" dirty="0"/>
              <a:t>Subtle but impactful visual element (</a:t>
            </a:r>
            <a:r>
              <a:rPr lang="en-CA" dirty="0">
                <a:hlinkClick r:id="rId2"/>
              </a:rPr>
              <a:t>http://www.eddietree.com/grass</a:t>
            </a:r>
            <a:r>
              <a:rPr lang="en-CA" dirty="0"/>
              <a:t>)</a:t>
            </a:r>
          </a:p>
          <a:p>
            <a:pPr marL="0" indent="0">
              <a:buNone/>
            </a:pPr>
            <a:endParaRPr lang="en-CA" dirty="0"/>
          </a:p>
        </p:txBody>
      </p:sp>
      <p:sp>
        <p:nvSpPr>
          <p:cNvPr id="4" name="TextBox 3">
            <a:extLst>
              <a:ext uri="{FF2B5EF4-FFF2-40B4-BE49-F238E27FC236}">
                <a16:creationId xmlns:a16="http://schemas.microsoft.com/office/drawing/2014/main" id="{7A37BEB0-486D-4E83-A80C-AF18E1DFB815}"/>
              </a:ext>
            </a:extLst>
          </p:cNvPr>
          <p:cNvSpPr txBox="1"/>
          <p:nvPr/>
        </p:nvSpPr>
        <p:spPr>
          <a:xfrm>
            <a:off x="8293079" y="5486087"/>
            <a:ext cx="3525697" cy="1200329"/>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Master’s thesis</a:t>
            </a:r>
          </a:p>
          <a:p>
            <a:pPr marL="285750" indent="-285750">
              <a:buFont typeface="Arial" panose="020B0604020202020204" pitchFamily="34" charset="0"/>
              <a:buChar char="•"/>
            </a:pPr>
            <a:r>
              <a:rPr lang="en-CA" dirty="0"/>
              <a:t>1</a:t>
            </a:r>
            <a:r>
              <a:rPr lang="en-CA" baseline="30000" dirty="0"/>
              <a:t>st</a:t>
            </a:r>
            <a:r>
              <a:rPr lang="en-CA" dirty="0"/>
              <a:t> person or 3</a:t>
            </a:r>
            <a:r>
              <a:rPr lang="en-CA" baseline="30000" dirty="0"/>
              <a:t>rd</a:t>
            </a:r>
            <a:r>
              <a:rPr lang="en-CA" dirty="0"/>
              <a:t> person perspective – occupies a large portion of the screen</a:t>
            </a:r>
          </a:p>
        </p:txBody>
      </p:sp>
      <p:sp>
        <p:nvSpPr>
          <p:cNvPr id="5" name="TextBox 4">
            <a:extLst>
              <a:ext uri="{FF2B5EF4-FFF2-40B4-BE49-F238E27FC236}">
                <a16:creationId xmlns:a16="http://schemas.microsoft.com/office/drawing/2014/main" id="{04A6FA2A-727C-4F4B-9DDA-8E81B956D210}"/>
              </a:ext>
            </a:extLst>
          </p:cNvPr>
          <p:cNvSpPr txBox="1"/>
          <p:nvPr/>
        </p:nvSpPr>
        <p:spPr>
          <a:xfrm>
            <a:off x="8088952" y="1253707"/>
            <a:ext cx="3639628" cy="646331"/>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Where does it fit in the </a:t>
            </a:r>
            <a:r>
              <a:rPr lang="en-CA" dirty="0" err="1"/>
              <a:t>gamedev</a:t>
            </a:r>
            <a:r>
              <a:rPr lang="en-CA" dirty="0"/>
              <a:t> landscape?</a:t>
            </a:r>
          </a:p>
        </p:txBody>
      </p:sp>
    </p:spTree>
    <p:extLst>
      <p:ext uri="{BB962C8B-B14F-4D97-AF65-F5344CB8AC3E}">
        <p14:creationId xmlns:p14="http://schemas.microsoft.com/office/powerpoint/2010/main" val="843881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1188720"/>
          </a:xfrm>
        </p:spPr>
        <p:txBody>
          <a:bodyPr/>
          <a:lstStyle/>
          <a:p>
            <a:r>
              <a:rPr lang="en-CA" dirty="0"/>
              <a:t>Rendering in a nutshell</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1576873"/>
            <a:ext cx="11355356" cy="4917233"/>
          </a:xfrm>
        </p:spPr>
        <p:txBody>
          <a:bodyPr>
            <a:normAutofit/>
          </a:bodyPr>
          <a:lstStyle/>
          <a:p>
            <a:r>
              <a:rPr lang="en-CA" dirty="0"/>
              <a:t>2 objects at your disposal:</a:t>
            </a:r>
          </a:p>
          <a:p>
            <a:pPr lvl="1"/>
            <a:r>
              <a:rPr lang="en-CA" dirty="0"/>
              <a:t>Meshes</a:t>
            </a:r>
          </a:p>
          <a:p>
            <a:pPr lvl="1"/>
            <a:r>
              <a:rPr lang="en-CA" dirty="0"/>
              <a:t>Textures</a:t>
            </a:r>
          </a:p>
          <a:p>
            <a:endParaRPr lang="en-CA" dirty="0"/>
          </a:p>
          <a:p>
            <a:r>
              <a:rPr lang="en-CA" dirty="0"/>
              <a:t>3 operations at your disposal:</a:t>
            </a:r>
          </a:p>
          <a:p>
            <a:pPr lvl="1"/>
            <a:r>
              <a:rPr lang="en-CA" dirty="0"/>
              <a:t>Draw mesh</a:t>
            </a:r>
          </a:p>
          <a:p>
            <a:pPr lvl="1"/>
            <a:r>
              <a:rPr lang="en-CA" dirty="0"/>
              <a:t>Vertex shaders</a:t>
            </a:r>
          </a:p>
          <a:p>
            <a:pPr lvl="1"/>
            <a:r>
              <a:rPr lang="en-CA" dirty="0"/>
              <a:t>Pixel shaders</a:t>
            </a:r>
          </a:p>
          <a:p>
            <a:pPr lvl="1"/>
            <a:endParaRPr lang="en-CA" dirty="0"/>
          </a:p>
          <a:p>
            <a:pPr marL="228600" lvl="1" indent="0">
              <a:buNone/>
            </a:pPr>
            <a:endParaRPr lang="en-CA" dirty="0"/>
          </a:p>
          <a:p>
            <a:pPr marL="0" indent="0">
              <a:buNone/>
            </a:pPr>
            <a:endParaRPr lang="en-CA" dirty="0"/>
          </a:p>
        </p:txBody>
      </p:sp>
    </p:spTree>
    <p:extLst>
      <p:ext uri="{BB962C8B-B14F-4D97-AF65-F5344CB8AC3E}">
        <p14:creationId xmlns:p14="http://schemas.microsoft.com/office/powerpoint/2010/main" val="95888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58747"/>
          </a:xfrm>
        </p:spPr>
        <p:txBody>
          <a:bodyPr>
            <a:normAutofit fontScale="90000"/>
          </a:bodyPr>
          <a:lstStyle/>
          <a:p>
            <a:r>
              <a:rPr lang="en-CA" dirty="0"/>
              <a:t>Rendering in a nutshell</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98375"/>
            <a:ext cx="11355356" cy="5495731"/>
          </a:xfrm>
        </p:spPr>
        <p:txBody>
          <a:bodyPr>
            <a:normAutofit/>
          </a:bodyPr>
          <a:lstStyle/>
          <a:p>
            <a:r>
              <a:rPr lang="en-CA" dirty="0"/>
              <a:t>Mesh (set of triangles):</a:t>
            </a:r>
          </a:p>
          <a:p>
            <a:endParaRPr lang="en-CA" dirty="0"/>
          </a:p>
          <a:p>
            <a:endParaRPr lang="en-CA" dirty="0"/>
          </a:p>
          <a:p>
            <a:endParaRPr lang="en-CA" dirty="0"/>
          </a:p>
          <a:p>
            <a:endParaRPr lang="en-CA" dirty="0"/>
          </a:p>
          <a:p>
            <a:pPr marL="0" indent="0">
              <a:buNone/>
            </a:pPr>
            <a:endParaRPr lang="en-CA" dirty="0"/>
          </a:p>
          <a:p>
            <a:endParaRPr lang="en-CA" dirty="0"/>
          </a:p>
          <a:p>
            <a:r>
              <a:rPr lang="en-CA" dirty="0"/>
              <a:t>Texture (fancy 2D array of pixels):</a:t>
            </a:r>
          </a:p>
          <a:p>
            <a:pPr marL="228600" lvl="1" indent="0">
              <a:buNone/>
            </a:pPr>
            <a:endParaRPr lang="en-CA" dirty="0"/>
          </a:p>
          <a:p>
            <a:pPr marL="0" indent="0">
              <a:buNone/>
            </a:pPr>
            <a:endParaRPr lang="en-CA" dirty="0"/>
          </a:p>
        </p:txBody>
      </p:sp>
      <p:pic>
        <p:nvPicPr>
          <p:cNvPr id="5" name="Picture 4" descr="A close up of a logo&#10;&#10;Description automatically generated">
            <a:extLst>
              <a:ext uri="{FF2B5EF4-FFF2-40B4-BE49-F238E27FC236}">
                <a16:creationId xmlns:a16="http://schemas.microsoft.com/office/drawing/2014/main" id="{B4DCAEC0-A8FC-49B7-AD0F-86AD990C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527" y="914353"/>
            <a:ext cx="2425356" cy="2995512"/>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15273E56-3BA7-4784-BDBC-B07F05CFF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818" y="915221"/>
            <a:ext cx="4689762" cy="2638910"/>
          </a:xfrm>
          <a:prstGeom prst="rect">
            <a:avLst/>
          </a:prstGeom>
        </p:spPr>
      </p:pic>
      <p:pic>
        <p:nvPicPr>
          <p:cNvPr id="8" name="Picture 7">
            <a:extLst>
              <a:ext uri="{FF2B5EF4-FFF2-40B4-BE49-F238E27FC236}">
                <a16:creationId xmlns:a16="http://schemas.microsoft.com/office/drawing/2014/main" id="{8A2DBAD5-934F-410F-B756-2E73BC382B9B}"/>
              </a:ext>
            </a:extLst>
          </p:cNvPr>
          <p:cNvPicPr>
            <a:picLocks noChangeAspect="1"/>
          </p:cNvPicPr>
          <p:nvPr/>
        </p:nvPicPr>
        <p:blipFill>
          <a:blip r:embed="rId4"/>
          <a:stretch>
            <a:fillRect/>
          </a:stretch>
        </p:blipFill>
        <p:spPr>
          <a:xfrm>
            <a:off x="4958133" y="3825843"/>
            <a:ext cx="2003178" cy="2495960"/>
          </a:xfrm>
          <a:prstGeom prst="rect">
            <a:avLst/>
          </a:prstGeom>
        </p:spPr>
      </p:pic>
      <p:pic>
        <p:nvPicPr>
          <p:cNvPr id="10" name="Picture 9" descr="Logo, company name&#10;&#10;Description automatically generated">
            <a:extLst>
              <a:ext uri="{FF2B5EF4-FFF2-40B4-BE49-F238E27FC236}">
                <a16:creationId xmlns:a16="http://schemas.microsoft.com/office/drawing/2014/main" id="{024C7835-E707-4F9D-A8E4-C1A4B361E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7167" y="3825843"/>
            <a:ext cx="2047339" cy="2139527"/>
          </a:xfrm>
          <a:prstGeom prst="rect">
            <a:avLst/>
          </a:prstGeom>
        </p:spPr>
      </p:pic>
      <p:sp>
        <p:nvSpPr>
          <p:cNvPr id="9" name="TextBox 8">
            <a:extLst>
              <a:ext uri="{FF2B5EF4-FFF2-40B4-BE49-F238E27FC236}">
                <a16:creationId xmlns:a16="http://schemas.microsoft.com/office/drawing/2014/main" id="{CCE2A622-AA27-43EB-8F0F-4FA6948E0184}"/>
              </a:ext>
            </a:extLst>
          </p:cNvPr>
          <p:cNvSpPr txBox="1"/>
          <p:nvPr/>
        </p:nvSpPr>
        <p:spPr>
          <a:xfrm>
            <a:off x="190864" y="4545935"/>
            <a:ext cx="4345774" cy="2031325"/>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Basically any image would be considered a texture</a:t>
            </a:r>
          </a:p>
          <a:p>
            <a:pPr marL="285750" indent="-285750">
              <a:buFont typeface="Arial" panose="020B0604020202020204" pitchFamily="34" charset="0"/>
              <a:buChar char="•"/>
            </a:pPr>
            <a:r>
              <a:rPr lang="en-CA" dirty="0"/>
              <a:t>Pixel has 4 components (red, green, blue, transparency)</a:t>
            </a:r>
          </a:p>
          <a:p>
            <a:pPr marL="285750" indent="-285750">
              <a:buFont typeface="Arial" panose="020B0604020202020204" pitchFamily="34" charset="0"/>
              <a:buChar char="•"/>
            </a:pPr>
            <a:r>
              <a:rPr lang="en-CA" dirty="0"/>
              <a:t>Remember, can only draw meshes so to draw an image onscreen you need to use a mesh still</a:t>
            </a:r>
          </a:p>
        </p:txBody>
      </p:sp>
    </p:spTree>
    <p:extLst>
      <p:ext uri="{BB962C8B-B14F-4D97-AF65-F5344CB8AC3E}">
        <p14:creationId xmlns:p14="http://schemas.microsoft.com/office/powerpoint/2010/main" val="556613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Rendering in a nutshell</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r>
              <a:rPr lang="en-CA" dirty="0"/>
              <a:t>Vertex shaders:</a:t>
            </a:r>
          </a:p>
          <a:p>
            <a:pPr lvl="1"/>
            <a:r>
              <a:rPr lang="en-CA" dirty="0"/>
              <a:t>Modify mesh points before they’re rendered</a:t>
            </a:r>
          </a:p>
          <a:p>
            <a:pPr lvl="1"/>
            <a:r>
              <a:rPr lang="en-CA" dirty="0"/>
              <a:t>Ex:</a:t>
            </a:r>
          </a:p>
          <a:p>
            <a:endParaRPr lang="en-CA" dirty="0"/>
          </a:p>
          <a:p>
            <a:endParaRPr lang="en-CA" dirty="0"/>
          </a:p>
          <a:p>
            <a:endParaRPr lang="en-CA" dirty="0"/>
          </a:p>
          <a:p>
            <a:endParaRPr lang="en-CA" dirty="0"/>
          </a:p>
          <a:p>
            <a:pPr marL="0" indent="0">
              <a:buNone/>
            </a:pPr>
            <a:endParaRPr lang="en-CA" dirty="0"/>
          </a:p>
          <a:p>
            <a:r>
              <a:rPr lang="en-CA" dirty="0"/>
              <a:t>Pixel shaders:</a:t>
            </a:r>
          </a:p>
          <a:p>
            <a:pPr lvl="1"/>
            <a:r>
              <a:rPr lang="en-CA" dirty="0"/>
              <a:t>Modify pixels as they’re rendered</a:t>
            </a:r>
          </a:p>
          <a:p>
            <a:pPr lvl="1"/>
            <a:r>
              <a:rPr lang="en-CA" dirty="0"/>
              <a:t>Ex:</a:t>
            </a:r>
          </a:p>
          <a:p>
            <a:pPr lvl="2"/>
            <a:r>
              <a:rPr lang="en-CA" dirty="0"/>
              <a:t>Lighting (using angle &amp; distance to lights)</a:t>
            </a:r>
          </a:p>
          <a:p>
            <a:pPr lvl="2"/>
            <a:r>
              <a:rPr lang="en-CA" dirty="0"/>
              <a:t>Full-screen effects (color grading)</a:t>
            </a:r>
          </a:p>
          <a:p>
            <a:pPr marL="228600" lvl="1" indent="0">
              <a:buNone/>
            </a:pPr>
            <a:endParaRPr lang="en-CA" dirty="0"/>
          </a:p>
          <a:p>
            <a:pPr marL="0" indent="0">
              <a:buNone/>
            </a:pPr>
            <a:endParaRPr lang="en-CA" dirty="0"/>
          </a:p>
        </p:txBody>
      </p:sp>
      <p:pic>
        <p:nvPicPr>
          <p:cNvPr id="4" name="capture">
            <a:hlinkClick r:id="" action="ppaction://media"/>
            <a:extLst>
              <a:ext uri="{FF2B5EF4-FFF2-40B4-BE49-F238E27FC236}">
                <a16:creationId xmlns:a16="http://schemas.microsoft.com/office/drawing/2014/main" id="{15FFA16B-EDC4-499F-B52C-09F58B9994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81050" y="1809725"/>
            <a:ext cx="3409518" cy="1917854"/>
          </a:xfrm>
          <a:prstGeom prst="rect">
            <a:avLst/>
          </a:prstGeom>
        </p:spPr>
      </p:pic>
      <p:pic>
        <p:nvPicPr>
          <p:cNvPr id="9" name="Picture 8">
            <a:extLst>
              <a:ext uri="{FF2B5EF4-FFF2-40B4-BE49-F238E27FC236}">
                <a16:creationId xmlns:a16="http://schemas.microsoft.com/office/drawing/2014/main" id="{65BEBF0C-6BE9-46AA-A2F9-F09AC936EE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5513" y="1809725"/>
            <a:ext cx="2035175" cy="1917854"/>
          </a:xfrm>
          <a:prstGeom prst="rect">
            <a:avLst/>
          </a:prstGeom>
        </p:spPr>
      </p:pic>
      <p:sp>
        <p:nvSpPr>
          <p:cNvPr id="6" name="TextBox 5">
            <a:extLst>
              <a:ext uri="{FF2B5EF4-FFF2-40B4-BE49-F238E27FC236}">
                <a16:creationId xmlns:a16="http://schemas.microsoft.com/office/drawing/2014/main" id="{F2DF2F31-78A1-4543-865B-8AE769B8165E}"/>
              </a:ext>
            </a:extLst>
          </p:cNvPr>
          <p:cNvSpPr txBox="1"/>
          <p:nvPr/>
        </p:nvSpPr>
        <p:spPr>
          <a:xfrm>
            <a:off x="4295012" y="4556844"/>
            <a:ext cx="4121020" cy="369332"/>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Vertex = shape, pixel = how to fill it in</a:t>
            </a:r>
          </a:p>
        </p:txBody>
      </p:sp>
      <p:sp>
        <p:nvSpPr>
          <p:cNvPr id="7" name="TextBox 6">
            <a:extLst>
              <a:ext uri="{FF2B5EF4-FFF2-40B4-BE49-F238E27FC236}">
                <a16:creationId xmlns:a16="http://schemas.microsoft.com/office/drawing/2014/main" id="{1478BBCF-0274-4007-A0F6-97DE0C6B9D01}"/>
              </a:ext>
            </a:extLst>
          </p:cNvPr>
          <p:cNvSpPr txBox="1"/>
          <p:nvPr/>
        </p:nvSpPr>
        <p:spPr>
          <a:xfrm>
            <a:off x="7830931" y="2122321"/>
            <a:ext cx="3132992" cy="646331"/>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Any kind of character animation – vertex shader</a:t>
            </a:r>
          </a:p>
        </p:txBody>
      </p:sp>
    </p:spTree>
    <p:extLst>
      <p:ext uri="{BB962C8B-B14F-4D97-AF65-F5344CB8AC3E}">
        <p14:creationId xmlns:p14="http://schemas.microsoft.com/office/powerpoint/2010/main" val="15676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Example: Breath of the wild</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r>
              <a:rPr lang="en-CA" dirty="0">
                <a:hlinkClick r:id="rId2"/>
              </a:rPr>
              <a:t>https://youtu.be/80CG55wl5WE?t=120</a:t>
            </a:r>
            <a:endParaRPr lang="en-CA" dirty="0"/>
          </a:p>
          <a:p>
            <a:r>
              <a:rPr lang="en-CA" dirty="0"/>
              <a:t>Grass is everywhere</a:t>
            </a:r>
          </a:p>
          <a:p>
            <a:r>
              <a:rPr lang="en-CA" dirty="0"/>
              <a:t>Reacts to characters</a:t>
            </a:r>
          </a:p>
          <a:p>
            <a:r>
              <a:rPr lang="en-CA" dirty="0"/>
              <a:t>Stylized</a:t>
            </a:r>
          </a:p>
          <a:p>
            <a:r>
              <a:rPr lang="en-CA" dirty="0"/>
              <a:t>Ranges from short to very tall</a:t>
            </a:r>
          </a:p>
          <a:p>
            <a:r>
              <a:rPr lang="en-CA" dirty="0"/>
              <a:t>Strong wind animation</a:t>
            </a:r>
          </a:p>
          <a:p>
            <a:r>
              <a:rPr lang="en-CA" dirty="0"/>
              <a:t>Fairly dense</a:t>
            </a:r>
          </a:p>
          <a:p>
            <a:endParaRPr lang="en-CA" dirty="0"/>
          </a:p>
          <a:p>
            <a:pPr marL="228600" lvl="1" indent="0">
              <a:buNone/>
            </a:pPr>
            <a:endParaRPr lang="en-CA" dirty="0"/>
          </a:p>
          <a:p>
            <a:pPr marL="0" indent="0">
              <a:buNone/>
            </a:pPr>
            <a:endParaRPr lang="en-CA" dirty="0"/>
          </a:p>
        </p:txBody>
      </p:sp>
      <p:pic>
        <p:nvPicPr>
          <p:cNvPr id="6" name="Picture 5" descr="A field with a mountain in the background&#10;&#10;Description automatically generated">
            <a:extLst>
              <a:ext uri="{FF2B5EF4-FFF2-40B4-BE49-F238E27FC236}">
                <a16:creationId xmlns:a16="http://schemas.microsoft.com/office/drawing/2014/main" id="{75DAE95C-07D1-493F-A766-B0891C484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008" y="2508635"/>
            <a:ext cx="7427167" cy="4177781"/>
          </a:xfrm>
          <a:prstGeom prst="rect">
            <a:avLst/>
          </a:prstGeom>
        </p:spPr>
      </p:pic>
      <p:sp>
        <p:nvSpPr>
          <p:cNvPr id="5" name="TextBox 4">
            <a:extLst>
              <a:ext uri="{FF2B5EF4-FFF2-40B4-BE49-F238E27FC236}">
                <a16:creationId xmlns:a16="http://schemas.microsoft.com/office/drawing/2014/main" id="{526CF5A5-982A-4891-A490-2B8B781F4973}"/>
              </a:ext>
            </a:extLst>
          </p:cNvPr>
          <p:cNvSpPr txBox="1"/>
          <p:nvPr/>
        </p:nvSpPr>
        <p:spPr>
          <a:xfrm>
            <a:off x="373224" y="5296782"/>
            <a:ext cx="4974454" cy="1200329"/>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Character interaction -&gt; some kind of basic physics simulation</a:t>
            </a:r>
          </a:p>
          <a:p>
            <a:pPr marL="285750" indent="-285750">
              <a:buFont typeface="Arial" panose="020B0604020202020204" pitchFamily="34" charset="0"/>
              <a:buChar char="•"/>
            </a:pPr>
            <a:r>
              <a:rPr lang="en-CA" dirty="0"/>
              <a:t>That’s </a:t>
            </a:r>
            <a:r>
              <a:rPr lang="en-CA" dirty="0" err="1"/>
              <a:t>gonna</a:t>
            </a:r>
            <a:r>
              <a:rPr lang="en-CA" dirty="0"/>
              <a:t> affect the rendering implementation</a:t>
            </a:r>
          </a:p>
        </p:txBody>
      </p:sp>
    </p:spTree>
    <p:extLst>
      <p:ext uri="{BB962C8B-B14F-4D97-AF65-F5344CB8AC3E}">
        <p14:creationId xmlns:p14="http://schemas.microsoft.com/office/powerpoint/2010/main" val="1912264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MORE EXAMPLES</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pPr marL="0" indent="0">
              <a:buNone/>
            </a:pPr>
            <a:endParaRPr lang="en-CA" dirty="0"/>
          </a:p>
          <a:p>
            <a:pPr marL="228600" lvl="1" indent="0">
              <a:buNone/>
            </a:pPr>
            <a:endParaRPr lang="en-CA" dirty="0"/>
          </a:p>
          <a:p>
            <a:pPr marL="0" indent="0">
              <a:buNone/>
            </a:pPr>
            <a:endParaRPr lang="en-CA" dirty="0"/>
          </a:p>
        </p:txBody>
      </p:sp>
      <p:pic>
        <p:nvPicPr>
          <p:cNvPr id="5" name="Picture 4">
            <a:extLst>
              <a:ext uri="{FF2B5EF4-FFF2-40B4-BE49-F238E27FC236}">
                <a16:creationId xmlns:a16="http://schemas.microsoft.com/office/drawing/2014/main" id="{02026E88-4D99-4345-B6D4-9C53EB9D7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52" y="3429000"/>
            <a:ext cx="5143500" cy="2895600"/>
          </a:xfrm>
          <a:prstGeom prst="rect">
            <a:avLst/>
          </a:prstGeom>
        </p:spPr>
      </p:pic>
      <p:pic>
        <p:nvPicPr>
          <p:cNvPr id="9" name="Picture 8" descr="A picture containing grass, outdoor, field, sheep&#10;&#10;Description automatically generated">
            <a:extLst>
              <a:ext uri="{FF2B5EF4-FFF2-40B4-BE49-F238E27FC236}">
                <a16:creationId xmlns:a16="http://schemas.microsoft.com/office/drawing/2014/main" id="{5291F34F-CB96-4A76-AA9B-599494408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858" y="961053"/>
            <a:ext cx="5459767" cy="3071119"/>
          </a:xfrm>
          <a:prstGeom prst="rect">
            <a:avLst/>
          </a:prstGeom>
        </p:spPr>
      </p:pic>
      <p:sp>
        <p:nvSpPr>
          <p:cNvPr id="6" name="TextBox 5">
            <a:extLst>
              <a:ext uri="{FF2B5EF4-FFF2-40B4-BE49-F238E27FC236}">
                <a16:creationId xmlns:a16="http://schemas.microsoft.com/office/drawing/2014/main" id="{2360C4AD-A3A3-4123-A541-DF48F77DCBA3}"/>
              </a:ext>
            </a:extLst>
          </p:cNvPr>
          <p:cNvSpPr txBox="1"/>
          <p:nvPr/>
        </p:nvSpPr>
        <p:spPr>
          <a:xfrm>
            <a:off x="6754126" y="5570776"/>
            <a:ext cx="4974454" cy="923330"/>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Very accurate physics simulation on the left here</a:t>
            </a:r>
          </a:p>
          <a:p>
            <a:pPr marL="285750" indent="-285750">
              <a:buFont typeface="Arial" panose="020B0604020202020204" pitchFamily="34" charset="0"/>
              <a:buChar char="•"/>
            </a:pPr>
            <a:r>
              <a:rPr lang="en-CA" dirty="0"/>
              <a:t>No intersections</a:t>
            </a:r>
          </a:p>
          <a:p>
            <a:pPr marL="285750" indent="-285750">
              <a:buFont typeface="Arial" panose="020B0604020202020204" pitchFamily="34" charset="0"/>
              <a:buChar char="•"/>
            </a:pPr>
            <a:r>
              <a:rPr lang="en-CA" dirty="0"/>
              <a:t>Out of the scope of this talk</a:t>
            </a:r>
          </a:p>
        </p:txBody>
      </p:sp>
    </p:spTree>
    <p:extLst>
      <p:ext uri="{BB962C8B-B14F-4D97-AF65-F5344CB8AC3E}">
        <p14:creationId xmlns:p14="http://schemas.microsoft.com/office/powerpoint/2010/main" val="2610802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D6F2-AB5A-4E18-8FAF-BFC1D3E08847}"/>
              </a:ext>
            </a:extLst>
          </p:cNvPr>
          <p:cNvSpPr>
            <a:spLocks noGrp="1"/>
          </p:cNvSpPr>
          <p:nvPr>
            <p:ph type="title"/>
          </p:nvPr>
        </p:nvSpPr>
        <p:spPr>
          <a:xfrm>
            <a:off x="2231136" y="171584"/>
            <a:ext cx="7729728" cy="649510"/>
          </a:xfrm>
        </p:spPr>
        <p:txBody>
          <a:bodyPr>
            <a:normAutofit fontScale="90000"/>
          </a:bodyPr>
          <a:lstStyle/>
          <a:p>
            <a:r>
              <a:rPr lang="en-CA" dirty="0"/>
              <a:t>EXAMPLE: Rocket League</a:t>
            </a:r>
          </a:p>
        </p:txBody>
      </p:sp>
      <p:sp>
        <p:nvSpPr>
          <p:cNvPr id="3" name="Content Placeholder 2">
            <a:extLst>
              <a:ext uri="{FF2B5EF4-FFF2-40B4-BE49-F238E27FC236}">
                <a16:creationId xmlns:a16="http://schemas.microsoft.com/office/drawing/2014/main" id="{73F2AAD2-881F-4CB0-BD20-C867D72CB553}"/>
              </a:ext>
            </a:extLst>
          </p:cNvPr>
          <p:cNvSpPr>
            <a:spLocks noGrp="1"/>
          </p:cNvSpPr>
          <p:nvPr>
            <p:ph idx="1"/>
          </p:nvPr>
        </p:nvSpPr>
        <p:spPr>
          <a:xfrm>
            <a:off x="373224" y="961053"/>
            <a:ext cx="11355356" cy="5533053"/>
          </a:xfrm>
        </p:spPr>
        <p:txBody>
          <a:bodyPr>
            <a:normAutofit/>
          </a:bodyPr>
          <a:lstStyle/>
          <a:p>
            <a:r>
              <a:rPr lang="en-CA" dirty="0"/>
              <a:t>[Show video]</a:t>
            </a:r>
          </a:p>
          <a:p>
            <a:r>
              <a:rPr lang="en-CA" dirty="0"/>
              <a:t>Doesn’t interact with anything, minimal animation</a:t>
            </a:r>
          </a:p>
          <a:p>
            <a:r>
              <a:rPr lang="en-CA" dirty="0"/>
              <a:t>Very short</a:t>
            </a:r>
          </a:p>
          <a:p>
            <a:r>
              <a:rPr lang="en-CA" dirty="0"/>
              <a:t>Very dense</a:t>
            </a:r>
          </a:p>
          <a:p>
            <a:r>
              <a:rPr lang="en-CA" dirty="0"/>
              <a:t>Uniform height</a:t>
            </a:r>
          </a:p>
          <a:p>
            <a:r>
              <a:rPr lang="en-CA" dirty="0"/>
              <a:t>Synthetic grass (shiny-looking and artificial-looking pattern), only one model</a:t>
            </a:r>
          </a:p>
          <a:p>
            <a:pPr marL="0" indent="0">
              <a:buNone/>
            </a:pPr>
            <a:endParaRPr lang="en-CA" dirty="0"/>
          </a:p>
          <a:p>
            <a:r>
              <a:rPr lang="en-CA" dirty="0"/>
              <a:t>Not fur shells (</a:t>
            </a:r>
            <a:r>
              <a:rPr lang="en-CA" dirty="0">
                <a:hlinkClick r:id="rId2"/>
              </a:rPr>
              <a:t>https://gamedev.stackexchange.com/questions/103313/how-can-i-implement-a-short-cut-grass-effect</a:t>
            </a:r>
            <a:r>
              <a:rPr lang="en-CA" dirty="0"/>
              <a:t>)</a:t>
            </a:r>
          </a:p>
          <a:p>
            <a:endParaRPr lang="en-CA" dirty="0"/>
          </a:p>
          <a:p>
            <a:endParaRPr lang="en-CA" dirty="0"/>
          </a:p>
          <a:p>
            <a:endParaRPr lang="en-CA" dirty="0"/>
          </a:p>
          <a:p>
            <a:endParaRPr lang="en-CA" dirty="0"/>
          </a:p>
          <a:p>
            <a:endParaRPr lang="en-CA" dirty="0"/>
          </a:p>
        </p:txBody>
      </p:sp>
      <p:pic>
        <p:nvPicPr>
          <p:cNvPr id="8" name="Picture 7" descr="Diagram, schematic&#10;&#10;Description automatically generated">
            <a:extLst>
              <a:ext uri="{FF2B5EF4-FFF2-40B4-BE49-F238E27FC236}">
                <a16:creationId xmlns:a16="http://schemas.microsoft.com/office/drawing/2014/main" id="{218AC2C4-1BB0-4524-97AE-88DC510E0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387" y="4161786"/>
            <a:ext cx="4212106" cy="2579915"/>
          </a:xfrm>
          <a:prstGeom prst="rect">
            <a:avLst/>
          </a:prstGeom>
        </p:spPr>
      </p:pic>
      <p:pic>
        <p:nvPicPr>
          <p:cNvPr id="15" name="Picture 14" descr="A close up of a green field&#10;&#10;Description automatically generated">
            <a:extLst>
              <a:ext uri="{FF2B5EF4-FFF2-40B4-BE49-F238E27FC236}">
                <a16:creationId xmlns:a16="http://schemas.microsoft.com/office/drawing/2014/main" id="{36C9653A-00C7-4A3B-9CB6-24A23657B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07" y="4161786"/>
            <a:ext cx="3483874" cy="2612906"/>
          </a:xfrm>
          <a:prstGeom prst="rect">
            <a:avLst/>
          </a:prstGeom>
        </p:spPr>
      </p:pic>
      <p:sp>
        <p:nvSpPr>
          <p:cNvPr id="6" name="TextBox 5">
            <a:extLst>
              <a:ext uri="{FF2B5EF4-FFF2-40B4-BE49-F238E27FC236}">
                <a16:creationId xmlns:a16="http://schemas.microsoft.com/office/drawing/2014/main" id="{08DDA98A-BF82-48B9-A59E-66356C385690}"/>
              </a:ext>
            </a:extLst>
          </p:cNvPr>
          <p:cNvSpPr txBox="1"/>
          <p:nvPr/>
        </p:nvSpPr>
        <p:spPr>
          <a:xfrm>
            <a:off x="5406501" y="1176425"/>
            <a:ext cx="6322079" cy="1200329"/>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Looks very convincing (maybe not realistic – but exaggerates all the right qualities)</a:t>
            </a:r>
          </a:p>
          <a:p>
            <a:pPr marL="285750" indent="-285750">
              <a:buFont typeface="Arial" panose="020B0604020202020204" pitchFamily="34" charset="0"/>
              <a:buChar char="•"/>
            </a:pPr>
            <a:r>
              <a:rPr lang="en-CA" dirty="0"/>
              <a:t>If you’ve ever been on a soccer field with fake grass – this matches your mental model of what that looks like</a:t>
            </a:r>
          </a:p>
        </p:txBody>
      </p:sp>
      <p:sp>
        <p:nvSpPr>
          <p:cNvPr id="7" name="TextBox 6">
            <a:extLst>
              <a:ext uri="{FF2B5EF4-FFF2-40B4-BE49-F238E27FC236}">
                <a16:creationId xmlns:a16="http://schemas.microsoft.com/office/drawing/2014/main" id="{95685B0D-C342-4029-9F9A-4165889967AC}"/>
              </a:ext>
            </a:extLst>
          </p:cNvPr>
          <p:cNvSpPr txBox="1"/>
          <p:nvPr/>
        </p:nvSpPr>
        <p:spPr>
          <a:xfrm>
            <a:off x="2671444" y="4282148"/>
            <a:ext cx="6322079" cy="923330"/>
          </a:xfrm>
          <a:prstGeom prst="rect">
            <a:avLst/>
          </a:prstGeom>
          <a:solidFill>
            <a:srgbClr val="92D050"/>
          </a:solidFill>
          <a:ln w="28575">
            <a:solidFill>
              <a:schemeClr val="tx1"/>
            </a:solidFill>
          </a:ln>
        </p:spPr>
        <p:txBody>
          <a:bodyPr wrap="square" rtlCol="0">
            <a:spAutoFit/>
          </a:bodyPr>
          <a:lstStyle/>
          <a:p>
            <a:pPr marL="285750" indent="-285750">
              <a:buFont typeface="Arial" panose="020B0604020202020204" pitchFamily="34" charset="0"/>
              <a:buChar char="•"/>
            </a:pPr>
            <a:r>
              <a:rPr lang="en-CA" dirty="0"/>
              <a:t>Fur shells is a classic technique to render fur</a:t>
            </a:r>
          </a:p>
          <a:p>
            <a:pPr marL="285750" indent="-285750">
              <a:buFont typeface="Arial" panose="020B0604020202020204" pitchFamily="34" charset="0"/>
              <a:buChar char="•"/>
            </a:pPr>
            <a:r>
              <a:rPr lang="en-CA" dirty="0"/>
              <a:t>Not that much separates grass from fur</a:t>
            </a:r>
          </a:p>
          <a:p>
            <a:pPr marL="285750" indent="-285750">
              <a:buFont typeface="Arial" panose="020B0604020202020204" pitchFamily="34" charset="0"/>
              <a:buChar char="•"/>
            </a:pPr>
            <a:r>
              <a:rPr lang="en-CA" dirty="0"/>
              <a:t>General idea is to stack</a:t>
            </a:r>
          </a:p>
        </p:txBody>
      </p:sp>
    </p:spTree>
    <p:extLst>
      <p:ext uri="{BB962C8B-B14F-4D97-AF65-F5344CB8AC3E}">
        <p14:creationId xmlns:p14="http://schemas.microsoft.com/office/powerpoint/2010/main" val="305472915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TM10001115[[fn=Parcel]]</Template>
  <TotalTime>565</TotalTime>
  <Words>1204</Words>
  <Application>Microsoft Office PowerPoint</Application>
  <PresentationFormat>Widescreen</PresentationFormat>
  <Paragraphs>171</Paragraphs>
  <Slides>18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Gill Sans MT</vt:lpstr>
      <vt:lpstr>Parcel</vt:lpstr>
      <vt:lpstr>Gamedev case study</vt:lpstr>
      <vt:lpstr>Why Grass?</vt:lpstr>
      <vt:lpstr>Why Grass?</vt:lpstr>
      <vt:lpstr>Rendering in a nutshell</vt:lpstr>
      <vt:lpstr>Rendering in a nutshell</vt:lpstr>
      <vt:lpstr>Rendering in a nutshell</vt:lpstr>
      <vt:lpstr>Example: Breath of the wild</vt:lpstr>
      <vt:lpstr>MORE EXAMPLES</vt:lpstr>
      <vt:lpstr>EXAMPLE: Rocket League</vt:lpstr>
      <vt:lpstr>BRUTE FORCE GRASS</vt:lpstr>
      <vt:lpstr>GRASS ANIMATION</vt:lpstr>
      <vt:lpstr>Perlin noise</vt:lpstr>
      <vt:lpstr>Perlin noise (multi-layered)</vt:lpstr>
      <vt:lpstr>CULLING &amp; Loading</vt:lpstr>
      <vt:lpstr>Fade-out</vt:lpstr>
      <vt:lpstr>Interaction</vt:lpstr>
      <vt:lpstr>Agricultural simulator 2013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Gamedev case study</dc:title>
  <dc:creator>Anon</dc:creator>
  <cp:lastModifiedBy>Anon</cp:lastModifiedBy>
  <cp:revision>235</cp:revision>
  <dcterms:created xsi:type="dcterms:W3CDTF">2020-10-03T18:19:19Z</dcterms:created>
  <dcterms:modified xsi:type="dcterms:W3CDTF">2020-10-26T03:28:01Z</dcterms:modified>
</cp:coreProperties>
</file>